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3" r:id="rId4"/>
    <p:sldId id="281" r:id="rId5"/>
    <p:sldId id="280" r:id="rId6"/>
    <p:sldId id="275" r:id="rId7"/>
    <p:sldId id="284" r:id="rId8"/>
    <p:sldId id="266" r:id="rId9"/>
    <p:sldId id="267" r:id="rId10"/>
    <p:sldId id="278" r:id="rId11"/>
    <p:sldId id="279" r:id="rId12"/>
    <p:sldId id="287" r:id="rId13"/>
    <p:sldId id="264" r:id="rId14"/>
    <p:sldId id="282" r:id="rId15"/>
    <p:sldId id="272" r:id="rId16"/>
    <p:sldId id="273" r:id="rId17"/>
    <p:sldId id="283" r:id="rId18"/>
    <p:sldId id="285" r:id="rId19"/>
    <p:sldId id="276" r:id="rId20"/>
    <p:sldId id="286" r:id="rId21"/>
    <p:sldId id="277" r:id="rId22"/>
    <p:sldId id="271" r:id="rId23"/>
    <p:sldId id="257" r:id="rId24"/>
    <p:sldId id="268" r:id="rId25"/>
    <p:sldId id="260" r:id="rId26"/>
    <p:sldId id="258" r:id="rId27"/>
    <p:sldId id="259" r:id="rId28"/>
    <p:sldId id="261"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981E7C-3329-4F5B-9DEE-682BA19A66B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81E7C-3329-4F5B-9DEE-682BA19A66B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81E7C-3329-4F5B-9DEE-682BA19A66B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81E7C-3329-4F5B-9DEE-682BA19A66B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81E7C-3329-4F5B-9DEE-682BA19A66B2}"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981E7C-3329-4F5B-9DEE-682BA19A66B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981E7C-3329-4F5B-9DEE-682BA19A66B2}" type="datetimeFigureOut">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981E7C-3329-4F5B-9DEE-682BA19A66B2}" type="datetimeFigureOut">
              <a:rPr lang="en-US" smtClean="0"/>
              <a:pPr/>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81E7C-3329-4F5B-9DEE-682BA19A66B2}" type="datetimeFigureOut">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81E7C-3329-4F5B-9DEE-682BA19A66B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81E7C-3329-4F5B-9DEE-682BA19A66B2}"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87C26-5225-48DE-AB1C-9021ED74B9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81E7C-3329-4F5B-9DEE-682BA19A66B2}" type="datetimeFigureOut">
              <a:rPr lang="en-US" smtClean="0"/>
              <a:pPr/>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87C26-5225-48DE-AB1C-9021ED74B9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Friction</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here?</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87" b="6875"/>
          <a:stretch/>
        </p:blipFill>
        <p:spPr bwMode="auto">
          <a:xfrm>
            <a:off x="1320800" y="2286000"/>
            <a:ext cx="6502400" cy="382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66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13" r="1813" b="8750"/>
          <a:stretch/>
        </p:blipFill>
        <p:spPr bwMode="auto">
          <a:xfrm>
            <a:off x="508000" y="1615440"/>
            <a:ext cx="7980680" cy="455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32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factors affect (the size of) friction?</a:t>
            </a:r>
          </a:p>
        </p:txBody>
      </p:sp>
      <p:sp>
        <p:nvSpPr>
          <p:cNvPr id="3" name="Content Placeholder 2"/>
          <p:cNvSpPr>
            <a:spLocks noGrp="1"/>
          </p:cNvSpPr>
          <p:nvPr>
            <p:ph idx="1"/>
          </p:nvPr>
        </p:nvSpPr>
        <p:spPr/>
        <p:txBody>
          <a:bodyPr>
            <a:normAutofit lnSpcReduction="10000"/>
          </a:bodyPr>
          <a:lstStyle/>
          <a:p>
            <a:r>
              <a:rPr lang="en-US" dirty="0"/>
              <a:t>Survey says:</a:t>
            </a:r>
          </a:p>
          <a:p>
            <a:pPr lvl="1"/>
            <a:r>
              <a:rPr lang="en-US" dirty="0"/>
              <a:t>Surface texture</a:t>
            </a:r>
          </a:p>
          <a:p>
            <a:pPr lvl="1"/>
            <a:r>
              <a:rPr lang="en-US" dirty="0"/>
              <a:t>Surface material</a:t>
            </a:r>
          </a:p>
          <a:p>
            <a:pPr lvl="1"/>
            <a:r>
              <a:rPr lang="en-US" dirty="0"/>
              <a:t>Surface area</a:t>
            </a:r>
          </a:p>
          <a:p>
            <a:pPr lvl="1"/>
            <a:r>
              <a:rPr lang="en-US" dirty="0"/>
              <a:t>Speed of slide</a:t>
            </a:r>
          </a:p>
          <a:p>
            <a:pPr lvl="1"/>
            <a:r>
              <a:rPr lang="en-US" dirty="0"/>
              <a:t>Mass</a:t>
            </a:r>
          </a:p>
          <a:p>
            <a:pPr lvl="1"/>
            <a:r>
              <a:rPr lang="en-US" dirty="0"/>
              <a:t>Weight</a:t>
            </a:r>
          </a:p>
          <a:p>
            <a:pPr lvl="1"/>
            <a:r>
              <a:rPr lang="en-US" dirty="0"/>
              <a:t>Angle of surface</a:t>
            </a:r>
          </a:p>
          <a:p>
            <a:pPr lvl="1"/>
            <a:r>
              <a:rPr lang="en-US" dirty="0"/>
              <a:t>Normal Force</a:t>
            </a:r>
          </a:p>
        </p:txBody>
      </p:sp>
    </p:spTree>
    <p:extLst>
      <p:ext uri="{BB962C8B-B14F-4D97-AF65-F5344CB8AC3E}">
        <p14:creationId xmlns:p14="http://schemas.microsoft.com/office/powerpoint/2010/main" val="141069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really affects the friction force:</a:t>
            </a:r>
          </a:p>
        </p:txBody>
      </p:sp>
      <p:sp>
        <p:nvSpPr>
          <p:cNvPr id="3" name="Content Placeholder 2"/>
          <p:cNvSpPr>
            <a:spLocks noGrp="1"/>
          </p:cNvSpPr>
          <p:nvPr>
            <p:ph idx="1"/>
          </p:nvPr>
        </p:nvSpPr>
        <p:spPr/>
        <p:txBody>
          <a:bodyPr/>
          <a:lstStyle/>
          <a:p>
            <a:r>
              <a:rPr lang="en-US" dirty="0"/>
              <a:t>Is the object sliding or not</a:t>
            </a:r>
          </a:p>
          <a:p>
            <a:r>
              <a:rPr lang="en-US" dirty="0"/>
              <a:t>Surface type and texture</a:t>
            </a:r>
          </a:p>
          <a:p>
            <a:r>
              <a:rPr lang="en-US" dirty="0"/>
              <a:t>Normal force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relationships between…</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(horizontal) force (N) needed to </a:t>
            </a:r>
            <a:r>
              <a:rPr lang="en-US" i="1" dirty="0"/>
              <a:t>just</a:t>
            </a:r>
            <a:r>
              <a:rPr lang="en-US" dirty="0"/>
              <a:t> get an object sliding, and the normal force (N) acting on an object resting on a level surface?</a:t>
            </a:r>
          </a:p>
          <a:p>
            <a:pPr marL="0" indent="0">
              <a:buNone/>
            </a:pPr>
            <a:endParaRPr lang="en-US" dirty="0"/>
          </a:p>
        </p:txBody>
      </p:sp>
    </p:spTree>
    <p:extLst>
      <p:ext uri="{BB962C8B-B14F-4D97-AF65-F5344CB8AC3E}">
        <p14:creationId xmlns:p14="http://schemas.microsoft.com/office/powerpoint/2010/main" val="138024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must you do to get an object to start sliding?</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must you do to get an object to start sliding?</a:t>
            </a:r>
          </a:p>
        </p:txBody>
      </p:sp>
      <p:sp>
        <p:nvSpPr>
          <p:cNvPr id="3" name="Content Placeholder 2"/>
          <p:cNvSpPr>
            <a:spLocks noGrp="1"/>
          </p:cNvSpPr>
          <p:nvPr>
            <p:ph idx="1"/>
          </p:nvPr>
        </p:nvSpPr>
        <p:spPr/>
        <p:txBody>
          <a:bodyPr/>
          <a:lstStyle/>
          <a:p>
            <a:r>
              <a:rPr lang="en-US" dirty="0"/>
              <a:t>Overcome the maximum static friction.</a:t>
            </a:r>
          </a:p>
          <a:p>
            <a:r>
              <a:rPr lang="en-US" dirty="0"/>
              <a:t>This means, there must be a force (or a component of a force) opposite the friction force that is larger in size than the biggest the static friction force can get.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FBD applies if the crate is stationary?</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734" t="13195" r="17271" b="6390"/>
          <a:stretch/>
        </p:blipFill>
        <p:spPr bwMode="auto">
          <a:xfrm>
            <a:off x="1663908" y="1963711"/>
            <a:ext cx="6225291" cy="452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6610662" y="1828800"/>
            <a:ext cx="299804" cy="179882"/>
          </a:xfrm>
          <a:custGeom>
            <a:avLst/>
            <a:gdLst>
              <a:gd name="connsiteX0" fmla="*/ 0 w 299804"/>
              <a:gd name="connsiteY0" fmla="*/ 104931 h 179882"/>
              <a:gd name="connsiteX1" fmla="*/ 14990 w 299804"/>
              <a:gd name="connsiteY1" fmla="*/ 29980 h 179882"/>
              <a:gd name="connsiteX2" fmla="*/ 104931 w 299804"/>
              <a:gd name="connsiteY2" fmla="*/ 0 h 179882"/>
              <a:gd name="connsiteX3" fmla="*/ 284813 w 299804"/>
              <a:gd name="connsiteY3" fmla="*/ 14990 h 179882"/>
              <a:gd name="connsiteX4" fmla="*/ 299804 w 299804"/>
              <a:gd name="connsiteY4" fmla="*/ 59961 h 179882"/>
              <a:gd name="connsiteX5" fmla="*/ 284813 w 299804"/>
              <a:gd name="connsiteY5" fmla="*/ 104931 h 179882"/>
              <a:gd name="connsiteX6" fmla="*/ 209863 w 299804"/>
              <a:gd name="connsiteY6" fmla="*/ 164892 h 179882"/>
              <a:gd name="connsiteX7" fmla="*/ 209863 w 299804"/>
              <a:gd name="connsiteY7" fmla="*/ 179882 h 17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04" h="179882">
                <a:moveTo>
                  <a:pt x="0" y="104931"/>
                </a:moveTo>
                <a:cubicBezTo>
                  <a:pt x="4997" y="79947"/>
                  <a:pt x="-3026" y="47996"/>
                  <a:pt x="14990" y="29980"/>
                </a:cubicBezTo>
                <a:cubicBezTo>
                  <a:pt x="37336" y="7634"/>
                  <a:pt x="104931" y="0"/>
                  <a:pt x="104931" y="0"/>
                </a:cubicBezTo>
                <a:cubicBezTo>
                  <a:pt x="164892" y="4997"/>
                  <a:pt x="227305" y="-2705"/>
                  <a:pt x="284813" y="14990"/>
                </a:cubicBezTo>
                <a:cubicBezTo>
                  <a:pt x="299916" y="19637"/>
                  <a:pt x="299804" y="44160"/>
                  <a:pt x="299804" y="59961"/>
                </a:cubicBezTo>
                <a:cubicBezTo>
                  <a:pt x="299804" y="75762"/>
                  <a:pt x="294684" y="92593"/>
                  <a:pt x="284813" y="104931"/>
                </a:cubicBezTo>
                <a:cubicBezTo>
                  <a:pt x="204635" y="205151"/>
                  <a:pt x="270977" y="73220"/>
                  <a:pt x="209863" y="164892"/>
                </a:cubicBezTo>
                <a:cubicBezTo>
                  <a:pt x="207091" y="169050"/>
                  <a:pt x="209863" y="174885"/>
                  <a:pt x="209863" y="17988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202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FBD applies if the crate is beginning to slide?</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734" t="13195" r="17271" b="6390"/>
          <a:stretch/>
        </p:blipFill>
        <p:spPr bwMode="auto">
          <a:xfrm>
            <a:off x="1663908" y="1963711"/>
            <a:ext cx="6225291" cy="452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6610662" y="1828800"/>
            <a:ext cx="299804" cy="179882"/>
          </a:xfrm>
          <a:custGeom>
            <a:avLst/>
            <a:gdLst>
              <a:gd name="connsiteX0" fmla="*/ 0 w 299804"/>
              <a:gd name="connsiteY0" fmla="*/ 104931 h 179882"/>
              <a:gd name="connsiteX1" fmla="*/ 14990 w 299804"/>
              <a:gd name="connsiteY1" fmla="*/ 29980 h 179882"/>
              <a:gd name="connsiteX2" fmla="*/ 104931 w 299804"/>
              <a:gd name="connsiteY2" fmla="*/ 0 h 179882"/>
              <a:gd name="connsiteX3" fmla="*/ 284813 w 299804"/>
              <a:gd name="connsiteY3" fmla="*/ 14990 h 179882"/>
              <a:gd name="connsiteX4" fmla="*/ 299804 w 299804"/>
              <a:gd name="connsiteY4" fmla="*/ 59961 h 179882"/>
              <a:gd name="connsiteX5" fmla="*/ 284813 w 299804"/>
              <a:gd name="connsiteY5" fmla="*/ 104931 h 179882"/>
              <a:gd name="connsiteX6" fmla="*/ 209863 w 299804"/>
              <a:gd name="connsiteY6" fmla="*/ 164892 h 179882"/>
              <a:gd name="connsiteX7" fmla="*/ 209863 w 299804"/>
              <a:gd name="connsiteY7" fmla="*/ 179882 h 17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04" h="179882">
                <a:moveTo>
                  <a:pt x="0" y="104931"/>
                </a:moveTo>
                <a:cubicBezTo>
                  <a:pt x="4997" y="79947"/>
                  <a:pt x="-3026" y="47996"/>
                  <a:pt x="14990" y="29980"/>
                </a:cubicBezTo>
                <a:cubicBezTo>
                  <a:pt x="37336" y="7634"/>
                  <a:pt x="104931" y="0"/>
                  <a:pt x="104931" y="0"/>
                </a:cubicBezTo>
                <a:cubicBezTo>
                  <a:pt x="164892" y="4997"/>
                  <a:pt x="227305" y="-2705"/>
                  <a:pt x="284813" y="14990"/>
                </a:cubicBezTo>
                <a:cubicBezTo>
                  <a:pt x="299916" y="19637"/>
                  <a:pt x="299804" y="44160"/>
                  <a:pt x="299804" y="59961"/>
                </a:cubicBezTo>
                <a:cubicBezTo>
                  <a:pt x="299804" y="75762"/>
                  <a:pt x="294684" y="92593"/>
                  <a:pt x="284813" y="104931"/>
                </a:cubicBezTo>
                <a:cubicBezTo>
                  <a:pt x="204635" y="205151"/>
                  <a:pt x="270977" y="73220"/>
                  <a:pt x="209863" y="164892"/>
                </a:cubicBezTo>
                <a:cubicBezTo>
                  <a:pt x="207091" y="169050"/>
                  <a:pt x="209863" y="174885"/>
                  <a:pt x="209863" y="17988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55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must you do to keep an object sliding at a constant velocity?</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factors affect friction?</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FBD applies if the crate is sliding at a constant velocity?</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734" t="13195" r="17271" b="6390"/>
          <a:stretch/>
        </p:blipFill>
        <p:spPr bwMode="auto">
          <a:xfrm>
            <a:off x="1663908" y="1963711"/>
            <a:ext cx="6225291" cy="452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6610662" y="1828800"/>
            <a:ext cx="299804" cy="179882"/>
          </a:xfrm>
          <a:custGeom>
            <a:avLst/>
            <a:gdLst>
              <a:gd name="connsiteX0" fmla="*/ 0 w 299804"/>
              <a:gd name="connsiteY0" fmla="*/ 104931 h 179882"/>
              <a:gd name="connsiteX1" fmla="*/ 14990 w 299804"/>
              <a:gd name="connsiteY1" fmla="*/ 29980 h 179882"/>
              <a:gd name="connsiteX2" fmla="*/ 104931 w 299804"/>
              <a:gd name="connsiteY2" fmla="*/ 0 h 179882"/>
              <a:gd name="connsiteX3" fmla="*/ 284813 w 299804"/>
              <a:gd name="connsiteY3" fmla="*/ 14990 h 179882"/>
              <a:gd name="connsiteX4" fmla="*/ 299804 w 299804"/>
              <a:gd name="connsiteY4" fmla="*/ 59961 h 179882"/>
              <a:gd name="connsiteX5" fmla="*/ 284813 w 299804"/>
              <a:gd name="connsiteY5" fmla="*/ 104931 h 179882"/>
              <a:gd name="connsiteX6" fmla="*/ 209863 w 299804"/>
              <a:gd name="connsiteY6" fmla="*/ 164892 h 179882"/>
              <a:gd name="connsiteX7" fmla="*/ 209863 w 299804"/>
              <a:gd name="connsiteY7" fmla="*/ 179882 h 17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804" h="179882">
                <a:moveTo>
                  <a:pt x="0" y="104931"/>
                </a:moveTo>
                <a:cubicBezTo>
                  <a:pt x="4997" y="79947"/>
                  <a:pt x="-3026" y="47996"/>
                  <a:pt x="14990" y="29980"/>
                </a:cubicBezTo>
                <a:cubicBezTo>
                  <a:pt x="37336" y="7634"/>
                  <a:pt x="104931" y="0"/>
                  <a:pt x="104931" y="0"/>
                </a:cubicBezTo>
                <a:cubicBezTo>
                  <a:pt x="164892" y="4997"/>
                  <a:pt x="227305" y="-2705"/>
                  <a:pt x="284813" y="14990"/>
                </a:cubicBezTo>
                <a:cubicBezTo>
                  <a:pt x="299916" y="19637"/>
                  <a:pt x="299804" y="44160"/>
                  <a:pt x="299804" y="59961"/>
                </a:cubicBezTo>
                <a:cubicBezTo>
                  <a:pt x="299804" y="75762"/>
                  <a:pt x="294684" y="92593"/>
                  <a:pt x="284813" y="104931"/>
                </a:cubicBezTo>
                <a:cubicBezTo>
                  <a:pt x="204635" y="205151"/>
                  <a:pt x="270977" y="73220"/>
                  <a:pt x="209863" y="164892"/>
                </a:cubicBezTo>
                <a:cubicBezTo>
                  <a:pt x="207091" y="169050"/>
                  <a:pt x="209863" y="174885"/>
                  <a:pt x="209863" y="17988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894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must you do to keep an object sliding?</a:t>
            </a:r>
          </a:p>
        </p:txBody>
      </p:sp>
      <p:sp>
        <p:nvSpPr>
          <p:cNvPr id="3" name="Content Placeholder 2"/>
          <p:cNvSpPr>
            <a:spLocks noGrp="1"/>
          </p:cNvSpPr>
          <p:nvPr>
            <p:ph idx="1"/>
          </p:nvPr>
        </p:nvSpPr>
        <p:spPr/>
        <p:txBody>
          <a:bodyPr>
            <a:normAutofit/>
          </a:bodyPr>
          <a:lstStyle/>
          <a:p>
            <a:r>
              <a:rPr lang="en-US" dirty="0"/>
              <a:t>To keep an object sliding at a constant velocity on a level surface, an applied (horizontal) force must be exactly the same size as the kinetic friction force.</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vs …  (Optional)</a:t>
            </a:r>
          </a:p>
        </p:txBody>
      </p:sp>
      <p:sp>
        <p:nvSpPr>
          <p:cNvPr id="3" name="Content Placeholder 2"/>
          <p:cNvSpPr>
            <a:spLocks noGrp="1"/>
          </p:cNvSpPr>
          <p:nvPr>
            <p:ph idx="1"/>
          </p:nvPr>
        </p:nvSpPr>
        <p:spPr/>
        <p:txBody>
          <a:bodyPr>
            <a:normAutofit fontScale="47500" lnSpcReduction="20000"/>
          </a:bodyPr>
          <a:lstStyle/>
          <a:p>
            <a:pPr>
              <a:buNone/>
            </a:pPr>
            <a:r>
              <a:rPr lang="en-US" sz="5100" dirty="0"/>
              <a:t>1</a:t>
            </a:r>
            <a:r>
              <a:rPr lang="en-US" sz="5100" baseline="30000" dirty="0"/>
              <a:t>st</a:t>
            </a:r>
            <a:r>
              <a:rPr lang="en-US" sz="5100" dirty="0"/>
              <a:t>: What is the mathematical relationship between the friction force (N) and the normal force(N) on an object that is sliding across a level aluminum surface at a constant speed.</a:t>
            </a:r>
          </a:p>
          <a:p>
            <a:pPr lvl="1"/>
            <a:r>
              <a:rPr lang="en-US" sz="3400" dirty="0"/>
              <a:t>Consider this:  What is the normal force acting on a hovering hovercraft?  </a:t>
            </a:r>
            <a:r>
              <a:rPr lang="en-US" sz="3400"/>
              <a:t>How much </a:t>
            </a:r>
            <a:r>
              <a:rPr lang="en-US" sz="3400" dirty="0"/>
              <a:t>friction does the floor exert on the hovercraft as it glides across the floor?</a:t>
            </a:r>
          </a:p>
          <a:p>
            <a:pPr lvl="1">
              <a:buNone/>
            </a:pPr>
            <a:endParaRPr lang="en-US" sz="3400" dirty="0"/>
          </a:p>
          <a:p>
            <a:pPr>
              <a:buNone/>
            </a:pPr>
            <a:r>
              <a:rPr lang="en-US" sz="5100" dirty="0"/>
              <a:t>2</a:t>
            </a:r>
            <a:r>
              <a:rPr lang="en-US" sz="5100" baseline="30000" dirty="0"/>
              <a:t>nd</a:t>
            </a:r>
            <a:r>
              <a:rPr lang="en-US" sz="5100" dirty="0"/>
              <a:t>: What is the … between the friction force (N) and the normal force(N) on an object that is sliding across a level rough surface at a constant speed.</a:t>
            </a:r>
          </a:p>
          <a:p>
            <a:pPr>
              <a:buNone/>
            </a:pPr>
            <a:endParaRPr lang="en-US" sz="5100" dirty="0"/>
          </a:p>
          <a:p>
            <a:pPr>
              <a:buNone/>
            </a:pPr>
            <a:r>
              <a:rPr lang="en-US" sz="5100" dirty="0"/>
              <a:t>3</a:t>
            </a:r>
            <a:r>
              <a:rPr lang="en-US" sz="5100" baseline="30000" dirty="0"/>
              <a:t>rd</a:t>
            </a:r>
            <a:r>
              <a:rPr lang="en-US" sz="5100" dirty="0"/>
              <a:t>: What is the … between the friction force(N) and the surface area(cm</a:t>
            </a:r>
            <a:r>
              <a:rPr lang="en-US" sz="5100" baseline="30000" dirty="0"/>
              <a:t>2</a:t>
            </a:r>
            <a:r>
              <a:rPr lang="en-US" sz="5100" dirty="0"/>
              <a:t>) between an object and the surface across which the object is sliding (at a constant speed).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of Friction</a:t>
            </a:r>
          </a:p>
        </p:txBody>
      </p:sp>
      <p:sp>
        <p:nvSpPr>
          <p:cNvPr id="3" name="Content Placeholder 2"/>
          <p:cNvSpPr>
            <a:spLocks noGrp="1"/>
          </p:cNvSpPr>
          <p:nvPr>
            <p:ph idx="1"/>
          </p:nvPr>
        </p:nvSpPr>
        <p:spPr/>
        <p:txBody>
          <a:bodyPr>
            <a:normAutofit lnSpcReduction="10000"/>
          </a:bodyPr>
          <a:lstStyle/>
          <a:p>
            <a:r>
              <a:rPr lang="en-US" dirty="0"/>
              <a:t>Static friction – NOT sliding friction</a:t>
            </a:r>
          </a:p>
          <a:p>
            <a:r>
              <a:rPr lang="en-US" dirty="0"/>
              <a:t>Kinetic friction – sliding friction</a:t>
            </a:r>
          </a:p>
          <a:p>
            <a:r>
              <a:rPr lang="en-US" dirty="0"/>
              <a:t>The direction is always parallel to the surface interface, and in the opposite direction of the slide or the potential slide.</a:t>
            </a:r>
          </a:p>
          <a:p>
            <a:r>
              <a:rPr lang="en-US" dirty="0"/>
              <a:t>Friction can slow something down, or speed something up</a:t>
            </a:r>
          </a:p>
          <a:p>
            <a:r>
              <a:rPr lang="en-US" dirty="0"/>
              <a:t>Used to get around, keep knots tied, warm hands…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a:t>
            </a:r>
            <a:r>
              <a:rPr lang="en-US" dirty="0" err="1"/>
              <a:t>vs</a:t>
            </a:r>
            <a:r>
              <a:rPr lang="en-US" dirty="0"/>
              <a:t> Normal force</a:t>
            </a:r>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marL="0" indent="0" algn="ctr">
              <a:buNone/>
            </a:pPr>
            <a:r>
              <a:rPr lang="en-US" sz="3400" dirty="0"/>
              <a:t>Kinetic friction acts when an object is SLIDING</a:t>
            </a:r>
          </a:p>
          <a:p>
            <a:pPr marL="0" indent="0" algn="ctr">
              <a:buNone/>
            </a:pPr>
            <a:r>
              <a:rPr lang="en-US" sz="3400" dirty="0" err="1"/>
              <a:t>F</a:t>
            </a:r>
            <a:r>
              <a:rPr lang="en-US" sz="3400" baseline="-25000" dirty="0" err="1"/>
              <a:t>fk</a:t>
            </a:r>
            <a:r>
              <a:rPr lang="en-US" sz="3400" dirty="0"/>
              <a:t> = </a:t>
            </a:r>
            <a:r>
              <a:rPr lang="en-US" sz="3400" dirty="0" err="1">
                <a:latin typeface="Symbol" pitchFamily="18" charset="2"/>
              </a:rPr>
              <a:t>m</a:t>
            </a:r>
            <a:r>
              <a:rPr lang="en-US" sz="3400" baseline="-25000" dirty="0" err="1"/>
              <a:t>k</a:t>
            </a:r>
            <a:r>
              <a:rPr lang="en-US" sz="3400" dirty="0" err="1"/>
              <a:t>F</a:t>
            </a:r>
            <a:r>
              <a:rPr lang="en-US" sz="3400" baseline="-25000" dirty="0" err="1"/>
              <a:t>n</a:t>
            </a:r>
            <a:endParaRPr lang="en-US" sz="3400" baseline="-25000" dirty="0"/>
          </a:p>
          <a:p>
            <a:pPr marL="0" indent="0" algn="ctr">
              <a:buNone/>
            </a:pPr>
            <a:r>
              <a:rPr lang="en-US" sz="3400" dirty="0"/>
              <a:t>Kinetic friction is directly proportional to normal force.  If you double the normal force, the kinetic friction force is doubled.</a:t>
            </a:r>
          </a:p>
          <a:p>
            <a:pPr marL="0" indent="0" algn="ctr">
              <a:buNone/>
            </a:pPr>
            <a:endParaRPr lang="en-US" sz="3400" dirty="0"/>
          </a:p>
          <a:p>
            <a:pPr marL="0" indent="0" algn="ctr">
              <a:buNone/>
            </a:pPr>
            <a:r>
              <a:rPr lang="en-US" sz="3400" dirty="0"/>
              <a:t>Static friction acts when an object is not sliding, but something is “trying” to make it slide.</a:t>
            </a:r>
          </a:p>
          <a:p>
            <a:pPr marL="0" indent="0" algn="ctr">
              <a:buNone/>
            </a:pPr>
            <a:r>
              <a:rPr lang="en-US" sz="3400" dirty="0" err="1"/>
              <a:t>F</a:t>
            </a:r>
            <a:r>
              <a:rPr lang="en-US" sz="3400" baseline="-25000" dirty="0" err="1"/>
              <a:t>fs</a:t>
            </a:r>
            <a:r>
              <a:rPr lang="en-US" sz="3400" dirty="0"/>
              <a:t> </a:t>
            </a:r>
            <a:r>
              <a:rPr lang="en-US" sz="3400" u="sng" dirty="0"/>
              <a:t>&lt;</a:t>
            </a:r>
            <a:r>
              <a:rPr lang="en-US" sz="3400" dirty="0"/>
              <a:t> </a:t>
            </a:r>
            <a:r>
              <a:rPr lang="en-US" sz="3400" dirty="0" err="1">
                <a:latin typeface="Symbol" pitchFamily="18" charset="2"/>
              </a:rPr>
              <a:t>m</a:t>
            </a:r>
            <a:r>
              <a:rPr lang="en-US" sz="3400" baseline="-25000" dirty="0" err="1"/>
              <a:t>s</a:t>
            </a:r>
            <a:r>
              <a:rPr lang="en-US" sz="3400" dirty="0" err="1"/>
              <a:t>F</a:t>
            </a:r>
            <a:r>
              <a:rPr lang="en-US" sz="3400" baseline="-25000" dirty="0" err="1"/>
              <a:t>n</a:t>
            </a:r>
            <a:endParaRPr lang="en-US" sz="3400" baseline="-25000" dirty="0"/>
          </a:p>
          <a:p>
            <a:pPr marL="0" indent="0" algn="ctr">
              <a:buNone/>
            </a:pPr>
            <a:r>
              <a:rPr lang="en-US" sz="3400" dirty="0"/>
              <a:t>The maximum static friction is directly proportional to normal force.  If you double the normal force, the maximum static friction force is doubled.  However, the actual static friction force can be less than the maximum possible static friction force.</a:t>
            </a:r>
          </a:p>
          <a:p>
            <a:pPr marL="0" indent="0" algn="ctr">
              <a:buNone/>
            </a:pPr>
            <a:r>
              <a:rPr lang="en-US" sz="3400" dirty="0" err="1">
                <a:latin typeface="Symbol" pitchFamily="18" charset="2"/>
              </a:rPr>
              <a:t>m</a:t>
            </a:r>
            <a:r>
              <a:rPr lang="en-US" sz="3400" baseline="-25000" dirty="0" err="1"/>
              <a:t>k</a:t>
            </a:r>
            <a:r>
              <a:rPr lang="en-US" sz="3400" u="sng" dirty="0"/>
              <a:t>&lt;</a:t>
            </a:r>
            <a:r>
              <a:rPr lang="en-US" sz="3400" dirty="0"/>
              <a:t> </a:t>
            </a:r>
            <a:r>
              <a:rPr lang="en-US" sz="3400" dirty="0" err="1">
                <a:latin typeface="Symbol" pitchFamily="18" charset="2"/>
              </a:rPr>
              <a:t>m</a:t>
            </a:r>
            <a:r>
              <a:rPr lang="en-US" sz="3400" baseline="-25000" dirty="0" err="1"/>
              <a:t>s</a:t>
            </a:r>
            <a:endParaRPr lang="en-US" sz="3400" dirty="0"/>
          </a:p>
          <a:p>
            <a:pPr marL="0" indent="0">
              <a:buNone/>
            </a:pPr>
            <a:endParaRPr lang="en-US" dirty="0"/>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a:t>
            </a:r>
          </a:p>
        </p:txBody>
      </p:sp>
      <p:sp>
        <p:nvSpPr>
          <p:cNvPr id="3" name="Content Placeholder 2"/>
          <p:cNvSpPr>
            <a:spLocks noGrp="1"/>
          </p:cNvSpPr>
          <p:nvPr>
            <p:ph idx="1"/>
          </p:nvPr>
        </p:nvSpPr>
        <p:spPr/>
        <p:txBody>
          <a:bodyPr>
            <a:normAutofit lnSpcReduction="10000"/>
          </a:bodyPr>
          <a:lstStyle/>
          <a:p>
            <a:r>
              <a:rPr lang="en-US" dirty="0"/>
              <a:t>There exists no clear relationship between friction force and SURFACE AREA</a:t>
            </a:r>
          </a:p>
          <a:p>
            <a:r>
              <a:rPr lang="en-US" dirty="0"/>
              <a:t>As the surface is tilted more and more, the friction force lessens – BECAUSE THE NORMAL FORCE APPROACHES ZERO AS THE INCLINE ANGLE APPROACHES 90 DEGREES</a:t>
            </a:r>
          </a:p>
          <a:p>
            <a:r>
              <a:rPr lang="en-US" dirty="0"/>
              <a:t>Different surfaces all have different coefficients of friction (ex:  Wood on sand paper&gt; wood on rubber&gt; wood on carpet)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a:t>
            </a:r>
          </a:p>
        </p:txBody>
      </p:sp>
      <p:sp>
        <p:nvSpPr>
          <p:cNvPr id="3" name="Content Placeholder 2"/>
          <p:cNvSpPr>
            <a:spLocks noGrp="1"/>
          </p:cNvSpPr>
          <p:nvPr>
            <p:ph idx="1"/>
          </p:nvPr>
        </p:nvSpPr>
        <p:spPr/>
        <p:txBody>
          <a:bodyPr/>
          <a:lstStyle/>
          <a:p>
            <a:r>
              <a:rPr lang="en-US" dirty="0"/>
              <a:t>A 100 kg crate rests on a level surface where the coefficients of static and kinetic friction are 0.6 and 0.4 respectively.  How much force must be applied horizontally to:</a:t>
            </a:r>
          </a:p>
          <a:p>
            <a:r>
              <a:rPr lang="en-US" dirty="0"/>
              <a:t>A) get the crate to start sliding?</a:t>
            </a:r>
          </a:p>
          <a:p>
            <a:r>
              <a:rPr lang="en-US" dirty="0"/>
              <a:t>B) keep the crate sliding at a constant velocity?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sp>
        <p:nvSpPr>
          <p:cNvPr id="3" name="Content Placeholder 2"/>
          <p:cNvSpPr>
            <a:spLocks noGrp="1"/>
          </p:cNvSpPr>
          <p:nvPr>
            <p:ph idx="1"/>
          </p:nvPr>
        </p:nvSpPr>
        <p:spPr/>
        <p:txBody>
          <a:bodyPr/>
          <a:lstStyle/>
          <a:p>
            <a:r>
              <a:rPr lang="en-US" dirty="0"/>
              <a:t>C)  a horizontal force of 700 N is applied to the right.  Compute the acceleration.</a:t>
            </a:r>
          </a:p>
          <a:p>
            <a:r>
              <a:rPr lang="en-US" dirty="0"/>
              <a:t>D )  it has been accelerated until it is going 5.0m/s to the right.  Then the applied force is removed.  How far will it slide before stopping?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Sliding into second base</a:t>
            </a:r>
          </a:p>
        </p:txBody>
      </p:sp>
      <p:sp>
        <p:nvSpPr>
          <p:cNvPr id="3" name="Content Placeholder 2"/>
          <p:cNvSpPr>
            <a:spLocks noGrp="1"/>
          </p:cNvSpPr>
          <p:nvPr>
            <p:ph idx="1"/>
          </p:nvPr>
        </p:nvSpPr>
        <p:spPr/>
        <p:txBody>
          <a:bodyPr/>
          <a:lstStyle/>
          <a:p>
            <a:r>
              <a:rPr lang="en-US" dirty="0"/>
              <a:t>During a ball game, a player running at 8.00 m/s attempts to slide onto second base.  The coefficient of kinetic friction is 0.500.  How far from the base can the slide start if the player comes to a stop AS he reaches </a:t>
            </a:r>
            <a:r>
              <a:rPr lang="en-US"/>
              <a:t>the base?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r>
              <a:rPr lang="en-US" sz="2800" dirty="0"/>
              <a:t>While the man pulls with 30 N on the rope, the 5 kg sled with the 10 kg child moves at a constant velocity.  The rope makes an angle of 30° above horizontal.  What is the coefficient of kinetic friction?</a:t>
            </a:r>
          </a:p>
        </p:txBody>
      </p:sp>
      <p:pic>
        <p:nvPicPr>
          <p:cNvPr id="1026" name="Picture 2"/>
          <p:cNvPicPr>
            <a:picLocks noGrp="1" noChangeAspect="1" noChangeArrowheads="1"/>
          </p:cNvPicPr>
          <p:nvPr>
            <p:ph idx="1"/>
          </p:nvPr>
        </p:nvPicPr>
        <p:blipFill>
          <a:blip r:embed="rId2" cstate="print"/>
          <a:srcRect t="18520" r="36110" b="25921"/>
          <a:stretch>
            <a:fillRect/>
          </a:stretch>
        </p:blipFill>
        <p:spPr bwMode="auto">
          <a:xfrm>
            <a:off x="1371600" y="3505200"/>
            <a:ext cx="6248400" cy="2514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factors affect (the size of) friction?</a:t>
            </a:r>
          </a:p>
        </p:txBody>
      </p:sp>
      <p:sp>
        <p:nvSpPr>
          <p:cNvPr id="3" name="Content Placeholder 2"/>
          <p:cNvSpPr>
            <a:spLocks noGrp="1"/>
          </p:cNvSpPr>
          <p:nvPr>
            <p:ph idx="1"/>
          </p:nvPr>
        </p:nvSpPr>
        <p:spPr/>
        <p:txBody>
          <a:bodyPr>
            <a:normAutofit lnSpcReduction="10000"/>
          </a:bodyPr>
          <a:lstStyle/>
          <a:p>
            <a:r>
              <a:rPr lang="en-US" dirty="0"/>
              <a:t>Survey says:</a:t>
            </a:r>
          </a:p>
          <a:p>
            <a:pPr lvl="1"/>
            <a:r>
              <a:rPr lang="en-US" dirty="0"/>
              <a:t>Surface texture</a:t>
            </a:r>
          </a:p>
          <a:p>
            <a:pPr lvl="1"/>
            <a:r>
              <a:rPr lang="en-US" dirty="0"/>
              <a:t>Surface material</a:t>
            </a:r>
          </a:p>
          <a:p>
            <a:pPr lvl="1"/>
            <a:r>
              <a:rPr lang="en-US" dirty="0"/>
              <a:t>Surface area</a:t>
            </a:r>
          </a:p>
          <a:p>
            <a:pPr lvl="1"/>
            <a:r>
              <a:rPr lang="en-US" dirty="0"/>
              <a:t>Speed of slide</a:t>
            </a:r>
          </a:p>
          <a:p>
            <a:pPr lvl="1"/>
            <a:r>
              <a:rPr lang="en-US" dirty="0"/>
              <a:t>Mass</a:t>
            </a:r>
          </a:p>
          <a:p>
            <a:pPr lvl="1"/>
            <a:r>
              <a:rPr lang="en-US" dirty="0"/>
              <a:t>Weight</a:t>
            </a:r>
          </a:p>
          <a:p>
            <a:pPr lvl="1"/>
            <a:r>
              <a:rPr lang="en-US" dirty="0"/>
              <a:t>Angle of surface</a:t>
            </a:r>
          </a:p>
          <a:p>
            <a:pPr lvl="1"/>
            <a:r>
              <a:rPr lang="en-US" dirty="0"/>
              <a:t>Normal Force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mathematical relationship between…..</a:t>
            </a:r>
          </a:p>
        </p:txBody>
      </p:sp>
      <p:sp>
        <p:nvSpPr>
          <p:cNvPr id="3" name="Content Placeholder 2"/>
          <p:cNvSpPr>
            <a:spLocks noGrp="1"/>
          </p:cNvSpPr>
          <p:nvPr>
            <p:ph idx="1"/>
          </p:nvPr>
        </p:nvSpPr>
        <p:spPr/>
        <p:txBody>
          <a:bodyPr/>
          <a:lstStyle/>
          <a:p>
            <a:pPr marL="0" indent="0">
              <a:buNone/>
            </a:pPr>
            <a:r>
              <a:rPr lang="en-US" dirty="0"/>
              <a:t>friction force (N) and normal force (N) for an object that is slid at a constant speed across a level surface?</a:t>
            </a:r>
          </a:p>
          <a:p>
            <a:pPr marL="0" indent="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37" t="7500" r="20375" b="67813"/>
          <a:stretch/>
        </p:blipFill>
        <p:spPr bwMode="auto">
          <a:xfrm>
            <a:off x="1828800" y="3886200"/>
            <a:ext cx="501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72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FBD applies?</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079" t="6734" r="17271" b="6390"/>
          <a:stretch/>
        </p:blipFill>
        <p:spPr bwMode="auto">
          <a:xfrm>
            <a:off x="1600200" y="1450372"/>
            <a:ext cx="6248399" cy="5037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92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friction </a:t>
            </a:r>
            <a:r>
              <a:rPr lang="en-US" dirty="0" err="1"/>
              <a:t>vs</a:t>
            </a:r>
            <a:r>
              <a:rPr lang="en-US" dirty="0"/>
              <a:t> Normal Force</a:t>
            </a:r>
          </a:p>
        </p:txBody>
      </p:sp>
      <p:sp>
        <p:nvSpPr>
          <p:cNvPr id="3" name="Content Placeholder 2"/>
          <p:cNvSpPr>
            <a:spLocks noGrp="1"/>
          </p:cNvSpPr>
          <p:nvPr>
            <p:ph idx="1"/>
          </p:nvPr>
        </p:nvSpPr>
        <p:spPr/>
        <p:txBody>
          <a:bodyPr>
            <a:normAutofit fontScale="85000" lnSpcReduction="20000"/>
          </a:bodyPr>
          <a:lstStyle/>
          <a:p>
            <a:r>
              <a:rPr lang="en-US" sz="4800" dirty="0"/>
              <a:t>What is the mathematical relationship between kinetic friction force (N) and normal force (N) for an object sliding across a level surface?</a:t>
            </a:r>
          </a:p>
          <a:p>
            <a:pPr lvl="1"/>
            <a:r>
              <a:rPr lang="en-US" sz="3400" dirty="0"/>
              <a:t>Consider this:  What is the normal force acting on a hovering hovercraft?  How much kinetic friction does the floor exert on the hovercraft as it glides across the floor?</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Continued</a:t>
            </a:r>
          </a:p>
        </p:txBody>
      </p:sp>
      <p:sp>
        <p:nvSpPr>
          <p:cNvPr id="3" name="Content Placeholder 2"/>
          <p:cNvSpPr>
            <a:spLocks noGrp="1"/>
          </p:cNvSpPr>
          <p:nvPr>
            <p:ph idx="1"/>
          </p:nvPr>
        </p:nvSpPr>
        <p:spPr/>
        <p:txBody>
          <a:bodyPr/>
          <a:lstStyle/>
          <a:p>
            <a:r>
              <a:rPr lang="en-US" dirty="0"/>
              <a:t>Demo</a:t>
            </a:r>
          </a:p>
          <a:p>
            <a:r>
              <a:rPr lang="en-US" dirty="0"/>
              <a:t>Reading</a:t>
            </a:r>
          </a:p>
          <a:p>
            <a:r>
              <a:rPr lang="en-US" dirty="0"/>
              <a:t>Discussion</a:t>
            </a:r>
          </a:p>
        </p:txBody>
      </p:sp>
    </p:spTree>
    <p:extLst>
      <p:ext uri="{BB962C8B-B14F-4D97-AF65-F5344CB8AC3E}">
        <p14:creationId xmlns:p14="http://schemas.microsoft.com/office/powerpoint/2010/main" val="42476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here?</a:t>
            </a:r>
          </a:p>
        </p:txBody>
      </p:sp>
      <p:pic>
        <p:nvPicPr>
          <p:cNvPr id="1026" name="Picture 2"/>
          <p:cNvPicPr>
            <a:picLocks noGrp="1" noChangeAspect="1" noChangeArrowheads="1"/>
          </p:cNvPicPr>
          <p:nvPr>
            <p:ph idx="1"/>
          </p:nvPr>
        </p:nvPicPr>
        <p:blipFill>
          <a:blip r:embed="rId2" cstate="print"/>
          <a:srcRect l="13381" t="23571" r="36110" b="20870"/>
          <a:stretch>
            <a:fillRect/>
          </a:stretch>
        </p:blipFill>
        <p:spPr bwMode="auto">
          <a:xfrm>
            <a:off x="1143000" y="1524000"/>
            <a:ext cx="6400800" cy="52806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here?</a:t>
            </a:r>
          </a:p>
        </p:txBody>
      </p:sp>
      <p:sp>
        <p:nvSpPr>
          <p:cNvPr id="3" name="Content Placeholder 2"/>
          <p:cNvSpPr>
            <a:spLocks noGrp="1"/>
          </p:cNvSpPr>
          <p:nvPr>
            <p:ph idx="1"/>
          </p:nvPr>
        </p:nvSpPr>
        <p:spPr/>
        <p:txBody>
          <a:bodyPr>
            <a:normAutofit fontScale="85000" lnSpcReduction="10000"/>
          </a:bodyPr>
          <a:lstStyle/>
          <a:p>
            <a:r>
              <a:rPr lang="en-US" dirty="0"/>
              <a:t>From 0-2s NOTHING	</a:t>
            </a:r>
          </a:p>
          <a:p>
            <a:r>
              <a:rPr lang="en-US" dirty="0"/>
              <a:t>Just after 2.0s, a force is applied.</a:t>
            </a:r>
          </a:p>
          <a:p>
            <a:r>
              <a:rPr lang="en-US" dirty="0"/>
              <a:t>From 2 – 7 seconds the applied force gets larger (but the object did not slide).  During this interval, the applied force …</a:t>
            </a:r>
          </a:p>
          <a:p>
            <a:r>
              <a:rPr lang="en-US" dirty="0"/>
              <a:t>At about 7.0s, the applied force has…               and the size of the applied force drops from about 2N to just over 1N.  </a:t>
            </a:r>
          </a:p>
          <a:p>
            <a:r>
              <a:rPr lang="en-US" dirty="0"/>
              <a:t>From 7-10s the applied force remains essentially constant while the object was sliding at a constant speed.  During this interval, the applied force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7892</TotalTime>
  <Words>978</Words>
  <Application>Microsoft Office PowerPoint</Application>
  <PresentationFormat>On-screen Show (4:3)</PresentationFormat>
  <Paragraphs>94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Symbol</vt:lpstr>
      <vt:lpstr>Office Theme</vt:lpstr>
      <vt:lpstr>Friction</vt:lpstr>
      <vt:lpstr>What factors affect friction?</vt:lpstr>
      <vt:lpstr>What factors affect (the size of) friction?</vt:lpstr>
      <vt:lpstr>What is the mathematical relationship between…..</vt:lpstr>
      <vt:lpstr>Which FBD applies?</vt:lpstr>
      <vt:lpstr>Kinetic friction vs Normal Force</vt:lpstr>
      <vt:lpstr>Friction, Continued</vt:lpstr>
      <vt:lpstr>What is happening here?</vt:lpstr>
      <vt:lpstr>What is happening here?</vt:lpstr>
      <vt:lpstr>…or here?</vt:lpstr>
      <vt:lpstr>PowerPoint Presentation</vt:lpstr>
      <vt:lpstr>What factors affect (the size of) friction?</vt:lpstr>
      <vt:lpstr>What really affects the friction force:</vt:lpstr>
      <vt:lpstr>What is the mathematical relationships between…</vt:lpstr>
      <vt:lpstr>What must you do to get an object to start sliding?</vt:lpstr>
      <vt:lpstr>What must you do to get an object to start sliding?</vt:lpstr>
      <vt:lpstr>Which FBD applies if the crate is stationary?</vt:lpstr>
      <vt:lpstr>Which FBD applies if the crate is beginning to slide?</vt:lpstr>
      <vt:lpstr>What must you do to keep an object sliding at a constant velocity?</vt:lpstr>
      <vt:lpstr>Which FBD applies if the crate is sliding at a constant velocity?</vt:lpstr>
      <vt:lpstr>What must you do to keep an object sliding?</vt:lpstr>
      <vt:lpstr>Friction vs …  (Optional)</vt:lpstr>
      <vt:lpstr>Key concepts of Friction</vt:lpstr>
      <vt:lpstr>Friction vs Normal force</vt:lpstr>
      <vt:lpstr>Other Factors</vt:lpstr>
      <vt:lpstr>Example Problem</vt:lpstr>
      <vt:lpstr>Example (continued)</vt:lpstr>
      <vt:lpstr>Sliding into second base</vt:lpstr>
      <vt:lpstr>While the man pulls with 30 N on the rope, the 5 kg sled with the 10 kg child moves at a constant velocity.  The rope makes an angle of 30° above horizontal.  What is the coefficient of kinetic friction?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Friction</dc:title>
  <dc:creator>ian smith</dc:creator>
  <cp:lastModifiedBy>SMITH, IAN</cp:lastModifiedBy>
  <cp:revision>274</cp:revision>
  <dcterms:created xsi:type="dcterms:W3CDTF">2009-04-01T14:18:23Z</dcterms:created>
  <dcterms:modified xsi:type="dcterms:W3CDTF">2017-05-08T19:35:39Z</dcterms:modified>
</cp:coreProperties>
</file>